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slideLayouts/slideLayout2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  <p:sldMasterId id="2147483653" r:id="rId3"/>
  </p:sldMasterIdLst>
  <p:notesMasterIdLst>
    <p:notesMasterId r:id="rId20"/>
  </p:notesMasterIdLst>
  <p:sldIdLst>
    <p:sldId id="256" r:id="rId4"/>
    <p:sldId id="271" r:id="rId5"/>
    <p:sldId id="300" r:id="rId6"/>
    <p:sldId id="301" r:id="rId7"/>
    <p:sldId id="302" r:id="rId8"/>
    <p:sldId id="303" r:id="rId9"/>
    <p:sldId id="304" r:id="rId10"/>
    <p:sldId id="305" r:id="rId11"/>
    <p:sldId id="306" r:id="rId12"/>
    <p:sldId id="309" r:id="rId13"/>
    <p:sldId id="310" r:id="rId14"/>
    <p:sldId id="311" r:id="rId15"/>
    <p:sldId id="312" r:id="rId16"/>
    <p:sldId id="313" r:id="rId17"/>
    <p:sldId id="314" r:id="rId18"/>
    <p:sldId id="262" r:id="rId19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193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14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14" d="100"/>
          <a:sy n="114" d="100"/>
        </p:scale>
        <p:origin x="714" y="96"/>
      </p:cViewPr>
      <p:guideLst>
        <p:guide orient="horz" pos="1620"/>
        <p:guide pos="2880"/>
        <p:guide orient="horz" pos="193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" Type="http://schemas.openxmlformats.org/officeDocument/2006/relationships/slideMaster" Target="slideMasters/slideMaster3.xml"/><Relationship Id="rId21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744AD1-7E96-455A-8C7F-605A7DD0F917}" type="datetimeFigureOut">
              <a:rPr lang="en-US" smtClean="0"/>
              <a:t>7/14/2018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EDC514-9E28-441F-BF04-3DE8912E9F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0624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95536" y="3003798"/>
            <a:ext cx="4032448" cy="1152129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>
                <a:ea typeface="맑은 고딕" pitchFamily="50" charset="-127"/>
              </a:rPr>
              <a:t>FREE PPT </a:t>
            </a:r>
          </a:p>
          <a:p>
            <a:pPr lvl="0"/>
            <a:r>
              <a:rPr lang="en-US" altLang="ko-KR" dirty="0">
                <a:ea typeface="맑은 고딕" pitchFamily="50" charset="-127"/>
              </a:rPr>
              <a:t>TEMPLATES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95388" y="4155926"/>
            <a:ext cx="4032448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INSTERT THE TITLE</a:t>
            </a:r>
          </a:p>
          <a:p>
            <a:pPr lvl="0"/>
            <a:r>
              <a:rPr lang="en-US" altLang="ko-KR" dirty="0"/>
              <a:t>OF YOUR PRESENTATION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627365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85378"/>
            <a:ext cx="7200800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23528" y="661442"/>
            <a:ext cx="7200800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0" y="0"/>
            <a:ext cx="193770" cy="103723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2" descr="D:\Fullppt\005-PNG이미지\노트북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30056" y="2282477"/>
            <a:ext cx="5002056" cy="2544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917849" y="2623270"/>
            <a:ext cx="2398211" cy="17729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032760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251520" y="210752"/>
            <a:ext cx="3059832" cy="30963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3369809" y="210752"/>
            <a:ext cx="1405595" cy="151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3369809" y="1795096"/>
            <a:ext cx="1405595" cy="151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251520" y="3379104"/>
            <a:ext cx="1405595" cy="151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1751068" y="3379104"/>
            <a:ext cx="3024336" cy="151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625703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chemeClr val="tx1">
              <a:lumMod val="75000"/>
              <a:lumOff val="25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51520" y="113953"/>
            <a:ext cx="8568952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accent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51520" y="690017"/>
            <a:ext cx="8568952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accent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6" name="Rectangle 5"/>
          <p:cNvSpPr/>
          <p:nvPr userDrawn="1"/>
        </p:nvSpPr>
        <p:spPr>
          <a:xfrm flipH="1">
            <a:off x="4860032" y="1131590"/>
            <a:ext cx="4283968" cy="2880320"/>
          </a:xfrm>
          <a:prstGeom prst="rect">
            <a:avLst/>
          </a:prstGeom>
          <a:solidFill>
            <a:schemeClr val="accent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5332704" y="0"/>
            <a:ext cx="3338624" cy="5143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232831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539552" y="1448650"/>
            <a:ext cx="4680520" cy="324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5219624" y="475565"/>
            <a:ext cx="3384000" cy="97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1272882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4139952" y="555525"/>
            <a:ext cx="1650297" cy="40484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2339752" y="555525"/>
            <a:ext cx="1650297" cy="40484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539552" y="555525"/>
            <a:ext cx="1650297" cy="40484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359646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asic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853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5" name="Rectangle 14"/>
          <p:cNvSpPr/>
          <p:nvPr userDrawn="1"/>
        </p:nvSpPr>
        <p:spPr>
          <a:xfrm>
            <a:off x="547951" y="2787774"/>
            <a:ext cx="3959992" cy="54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547951" y="1291508"/>
            <a:ext cx="3960000" cy="140420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17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4627657" y="3415796"/>
            <a:ext cx="3960000" cy="140420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18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4627657" y="1291508"/>
            <a:ext cx="3960000" cy="140420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19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547951" y="3415796"/>
            <a:ext cx="3960000" cy="140420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20" name="Rectangle 19"/>
          <p:cNvSpPr/>
          <p:nvPr userDrawn="1"/>
        </p:nvSpPr>
        <p:spPr>
          <a:xfrm>
            <a:off x="4627665" y="2806575"/>
            <a:ext cx="3959992" cy="54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52612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23528" y="987574"/>
            <a:ext cx="4176464" cy="223224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4644008" y="2571750"/>
            <a:ext cx="4176464" cy="223224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452058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85378"/>
            <a:ext cx="7200800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40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23528" y="661442"/>
            <a:ext cx="7200800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0" y="0"/>
            <a:ext cx="193770" cy="103723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23528" y="1315361"/>
            <a:ext cx="4176464" cy="19442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4644008" y="2899537"/>
            <a:ext cx="4176464" cy="19442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5251464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8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2063374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grpSp>
        <p:nvGrpSpPr>
          <p:cNvPr id="5" name="Group 4"/>
          <p:cNvGrpSpPr/>
          <p:nvPr userDrawn="1"/>
        </p:nvGrpSpPr>
        <p:grpSpPr>
          <a:xfrm>
            <a:off x="354008" y="1131589"/>
            <a:ext cx="2849840" cy="3649171"/>
            <a:chOff x="354008" y="1131589"/>
            <a:chExt cx="2849840" cy="3649171"/>
          </a:xfrm>
        </p:grpSpPr>
        <p:sp>
          <p:nvSpPr>
            <p:cNvPr id="6" name="Rounded Rectangle 5"/>
            <p:cNvSpPr/>
            <p:nvPr/>
          </p:nvSpPr>
          <p:spPr>
            <a:xfrm>
              <a:off x="354008" y="1131589"/>
              <a:ext cx="2849840" cy="3649171"/>
            </a:xfrm>
            <a:prstGeom prst="roundRect">
              <a:avLst>
                <a:gd name="adj" fmla="val 3968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531932" y="1347500"/>
              <a:ext cx="108520" cy="3240473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12" name="Half Frame 11"/>
            <p:cNvSpPr/>
            <p:nvPr/>
          </p:nvSpPr>
          <p:spPr>
            <a:xfrm rot="5400000">
              <a:off x="2592642" y="1238201"/>
              <a:ext cx="502331" cy="502331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381822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2699792" y="699542"/>
            <a:ext cx="3744416" cy="3744416"/>
            <a:chOff x="2699792" y="699542"/>
            <a:chExt cx="3744416" cy="3744416"/>
          </a:xfrm>
        </p:grpSpPr>
        <p:sp>
          <p:nvSpPr>
            <p:cNvPr id="2" name="Oval 1"/>
            <p:cNvSpPr/>
            <p:nvPr userDrawn="1"/>
          </p:nvSpPr>
          <p:spPr>
            <a:xfrm>
              <a:off x="2699792" y="699542"/>
              <a:ext cx="3744416" cy="3744416"/>
            </a:xfrm>
            <a:prstGeom prst="ellipse">
              <a:avLst/>
            </a:prstGeom>
            <a:solidFill>
              <a:schemeClr val="bg1">
                <a:alpha val="3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/>
            <p:cNvSpPr/>
            <p:nvPr userDrawn="1"/>
          </p:nvSpPr>
          <p:spPr>
            <a:xfrm>
              <a:off x="2836962" y="836712"/>
              <a:ext cx="3470076" cy="3470076"/>
            </a:xfrm>
            <a:prstGeom prst="ellipse">
              <a:avLst/>
            </a:prstGeom>
            <a:solidFill>
              <a:schemeClr val="bg1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" name="Group 3"/>
          <p:cNvGrpSpPr/>
          <p:nvPr userDrawn="1"/>
        </p:nvGrpSpPr>
        <p:grpSpPr>
          <a:xfrm>
            <a:off x="5847953" y="984628"/>
            <a:ext cx="999728" cy="994953"/>
            <a:chOff x="6127601" y="487152"/>
            <a:chExt cx="999728" cy="994953"/>
          </a:xfrm>
        </p:grpSpPr>
        <p:sp>
          <p:nvSpPr>
            <p:cNvPr id="8" name="Oval 7"/>
            <p:cNvSpPr/>
            <p:nvPr userDrawn="1"/>
          </p:nvSpPr>
          <p:spPr>
            <a:xfrm>
              <a:off x="6127601" y="762025"/>
              <a:ext cx="720080" cy="720080"/>
            </a:xfrm>
            <a:prstGeom prst="ellipse">
              <a:avLst/>
            </a:prstGeom>
            <a:solidFill>
              <a:schemeClr val="accent1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Oval 8"/>
            <p:cNvSpPr/>
            <p:nvPr userDrawn="1"/>
          </p:nvSpPr>
          <p:spPr>
            <a:xfrm>
              <a:off x="6847681" y="621668"/>
              <a:ext cx="279648" cy="279648"/>
            </a:xfrm>
            <a:prstGeom prst="ellipse">
              <a:avLst/>
            </a:prstGeom>
            <a:solidFill>
              <a:schemeClr val="accent1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 userDrawn="1"/>
          </p:nvSpPr>
          <p:spPr>
            <a:xfrm>
              <a:off x="6475870" y="487152"/>
              <a:ext cx="139824" cy="139824"/>
            </a:xfrm>
            <a:prstGeom prst="ellipse">
              <a:avLst/>
            </a:prstGeom>
            <a:solidFill>
              <a:schemeClr val="accent1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2247715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 Same Side Corner Rectangle 3"/>
          <p:cNvSpPr/>
          <p:nvPr userDrawn="1"/>
        </p:nvSpPr>
        <p:spPr>
          <a:xfrm rot="5400000">
            <a:off x="2286105" y="-398432"/>
            <a:ext cx="1332147" cy="5904359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173610"/>
            <a:ext cx="4283968" cy="473576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2647186"/>
            <a:ext cx="4283968" cy="288032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6" name="Oval 5"/>
          <p:cNvSpPr/>
          <p:nvPr userDrawn="1"/>
        </p:nvSpPr>
        <p:spPr>
          <a:xfrm>
            <a:off x="4608216" y="1977684"/>
            <a:ext cx="1152128" cy="1152128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2354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757120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85378"/>
            <a:ext cx="7200800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23528" y="661442"/>
            <a:ext cx="7200800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0" y="0"/>
            <a:ext cx="193770" cy="103723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044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619672" y="113953"/>
            <a:ext cx="7524328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1619672" y="690017"/>
            <a:ext cx="7524328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0064740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chemeClr val="tx1">
              <a:lumMod val="75000"/>
              <a:lumOff val="25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 userDrawn="1"/>
        </p:nvSpPr>
        <p:spPr>
          <a:xfrm>
            <a:off x="5220072" y="-6824"/>
            <a:ext cx="3923928" cy="5150323"/>
          </a:xfrm>
          <a:custGeom>
            <a:avLst/>
            <a:gdLst>
              <a:gd name="connsiteX0" fmla="*/ 0 w 4572000"/>
              <a:gd name="connsiteY0" fmla="*/ 0 h 5143500"/>
              <a:gd name="connsiteX1" fmla="*/ 4572000 w 4572000"/>
              <a:gd name="connsiteY1" fmla="*/ 0 h 5143500"/>
              <a:gd name="connsiteX2" fmla="*/ 4572000 w 4572000"/>
              <a:gd name="connsiteY2" fmla="*/ 5143500 h 5143500"/>
              <a:gd name="connsiteX3" fmla="*/ 0 w 4572000"/>
              <a:gd name="connsiteY3" fmla="*/ 5143500 h 5143500"/>
              <a:gd name="connsiteX4" fmla="*/ 0 w 4572000"/>
              <a:gd name="connsiteY4" fmla="*/ 0 h 5143500"/>
              <a:gd name="connsiteX0" fmla="*/ 2217761 w 4572000"/>
              <a:gd name="connsiteY0" fmla="*/ 0 h 5143500"/>
              <a:gd name="connsiteX1" fmla="*/ 4572000 w 4572000"/>
              <a:gd name="connsiteY1" fmla="*/ 0 h 5143500"/>
              <a:gd name="connsiteX2" fmla="*/ 4572000 w 4572000"/>
              <a:gd name="connsiteY2" fmla="*/ 5143500 h 5143500"/>
              <a:gd name="connsiteX3" fmla="*/ 0 w 4572000"/>
              <a:gd name="connsiteY3" fmla="*/ 5143500 h 5143500"/>
              <a:gd name="connsiteX4" fmla="*/ 2217761 w 4572000"/>
              <a:gd name="connsiteY4" fmla="*/ 0 h 5143500"/>
              <a:gd name="connsiteX0" fmla="*/ 2354239 w 4572000"/>
              <a:gd name="connsiteY0" fmla="*/ 0 h 5157147"/>
              <a:gd name="connsiteX1" fmla="*/ 4572000 w 4572000"/>
              <a:gd name="connsiteY1" fmla="*/ 13647 h 5157147"/>
              <a:gd name="connsiteX2" fmla="*/ 4572000 w 4572000"/>
              <a:gd name="connsiteY2" fmla="*/ 5157147 h 5157147"/>
              <a:gd name="connsiteX3" fmla="*/ 0 w 4572000"/>
              <a:gd name="connsiteY3" fmla="*/ 5157147 h 5157147"/>
              <a:gd name="connsiteX4" fmla="*/ 2354239 w 4572000"/>
              <a:gd name="connsiteY4" fmla="*/ 0 h 5157147"/>
              <a:gd name="connsiteX0" fmla="*/ 2347415 w 4572000"/>
              <a:gd name="connsiteY0" fmla="*/ 0 h 5150323"/>
              <a:gd name="connsiteX1" fmla="*/ 4572000 w 4572000"/>
              <a:gd name="connsiteY1" fmla="*/ 6823 h 5150323"/>
              <a:gd name="connsiteX2" fmla="*/ 4572000 w 4572000"/>
              <a:gd name="connsiteY2" fmla="*/ 5150323 h 5150323"/>
              <a:gd name="connsiteX3" fmla="*/ 0 w 4572000"/>
              <a:gd name="connsiteY3" fmla="*/ 5150323 h 5150323"/>
              <a:gd name="connsiteX4" fmla="*/ 2347415 w 4572000"/>
              <a:gd name="connsiteY4" fmla="*/ 0 h 51503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72000" h="5150323">
                <a:moveTo>
                  <a:pt x="2347415" y="0"/>
                </a:moveTo>
                <a:lnTo>
                  <a:pt x="4572000" y="6823"/>
                </a:lnTo>
                <a:lnTo>
                  <a:pt x="4572000" y="5150323"/>
                </a:lnTo>
                <a:lnTo>
                  <a:pt x="0" y="5150323"/>
                </a:lnTo>
                <a:lnTo>
                  <a:pt x="2347415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5796136" y="3651870"/>
            <a:ext cx="3347864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200" b="0" baseline="0">
                <a:solidFill>
                  <a:schemeClr val="accent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796136" y="4397684"/>
            <a:ext cx="3347864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accent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28850262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85378"/>
            <a:ext cx="7200800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23528" y="661442"/>
            <a:ext cx="7200800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0" y="0"/>
            <a:ext cx="193770" cy="103723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538848" y="1874875"/>
            <a:ext cx="1764704" cy="170498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2639427" y="1874875"/>
            <a:ext cx="1764704" cy="170498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4727659" y="1874875"/>
            <a:ext cx="1764704" cy="170498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6815891" y="1874875"/>
            <a:ext cx="1764704" cy="170498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3" name="Rectangle 2"/>
          <p:cNvSpPr/>
          <p:nvPr userDrawn="1"/>
        </p:nvSpPr>
        <p:spPr>
          <a:xfrm>
            <a:off x="539552" y="1347614"/>
            <a:ext cx="1764000" cy="52690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539551" y="1347614"/>
            <a:ext cx="1140485" cy="52690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2639427" y="1347614"/>
            <a:ext cx="1764000" cy="52690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Rectangle 14"/>
          <p:cNvSpPr/>
          <p:nvPr userDrawn="1"/>
        </p:nvSpPr>
        <p:spPr>
          <a:xfrm>
            <a:off x="2639426" y="1347614"/>
            <a:ext cx="1140485" cy="52690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Rectangle 15"/>
          <p:cNvSpPr/>
          <p:nvPr userDrawn="1"/>
        </p:nvSpPr>
        <p:spPr>
          <a:xfrm>
            <a:off x="4727659" y="1347614"/>
            <a:ext cx="1764000" cy="52690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Rectangle 16"/>
          <p:cNvSpPr/>
          <p:nvPr userDrawn="1"/>
        </p:nvSpPr>
        <p:spPr>
          <a:xfrm>
            <a:off x="4727658" y="1347614"/>
            <a:ext cx="1140485" cy="52690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Rectangle 17"/>
          <p:cNvSpPr/>
          <p:nvPr userDrawn="1"/>
        </p:nvSpPr>
        <p:spPr>
          <a:xfrm>
            <a:off x="6815891" y="1347614"/>
            <a:ext cx="1764000" cy="52690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Rectangle 18"/>
          <p:cNvSpPr/>
          <p:nvPr userDrawn="1"/>
        </p:nvSpPr>
        <p:spPr>
          <a:xfrm>
            <a:off x="6815890" y="1347614"/>
            <a:ext cx="1140485" cy="52690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32794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Picture 2" descr="D:\Fullppt\005-PNG이미지\모니터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6097" y="1059582"/>
            <a:ext cx="3816424" cy="3589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5140112" y="1188189"/>
            <a:ext cx="3511110" cy="232588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159670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85378"/>
            <a:ext cx="7200800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23528" y="661442"/>
            <a:ext cx="7200800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0" y="0"/>
            <a:ext cx="193770" cy="103723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 descr="D:\Fullppt\PNG이미지\핸드폰2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512" y="1547204"/>
            <a:ext cx="2808312" cy="3400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648135" y="1685352"/>
            <a:ext cx="1619609" cy="25017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2771800" y="3076575"/>
            <a:ext cx="2808312" cy="15834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5940152" y="3076575"/>
            <a:ext cx="2808312" cy="15834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17848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6683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7555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52" r:id="rId2"/>
    <p:sldLayoutId id="2147483660" r:id="rId3"/>
    <p:sldLayoutId id="2147483661" r:id="rId4"/>
    <p:sldLayoutId id="2147483671" r:id="rId5"/>
    <p:sldLayoutId id="2147483655" r:id="rId6"/>
    <p:sldLayoutId id="2147483672" r:id="rId7"/>
    <p:sldLayoutId id="2147483675" r:id="rId8"/>
    <p:sldLayoutId id="2147483663" r:id="rId9"/>
    <p:sldLayoutId id="2147483674" r:id="rId10"/>
    <p:sldLayoutId id="2147483665" r:id="rId11"/>
    <p:sldLayoutId id="2147483666" r:id="rId12"/>
    <p:sldLayoutId id="2147483673" r:id="rId13"/>
    <p:sldLayoutId id="2147483669" r:id="rId14"/>
    <p:sldLayoutId id="2147483676" r:id="rId15"/>
    <p:sldLayoutId id="2147483668" r:id="rId16"/>
    <p:sldLayoutId id="2147483656" r:id="rId17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4710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ree-powerpoint-templates-design.com/" TargetMode="External"/><Relationship Id="rId2" Type="http://schemas.openxmlformats.org/officeDocument/2006/relationships/hyperlink" Target="http://www.free-powerpoint-templates-design.com/free-powerpoint-templates-design" TargetMode="Externa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hlinkClick r:id="rId2"/>
          </p:cNvPr>
          <p:cNvSpPr txBox="1"/>
          <p:nvPr/>
        </p:nvSpPr>
        <p:spPr>
          <a:xfrm>
            <a:off x="467544" y="4844068"/>
            <a:ext cx="867645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chemeClr val="bg1"/>
                </a:solidFill>
                <a:cs typeface="Arial" pitchFamily="34" charset="0"/>
                <a:hlinkClick r:id="rId3"/>
              </a:rPr>
              <a:t>http://www.free-powerpoint-templates-design.com</a:t>
            </a:r>
            <a:endParaRPr lang="ko-KR" altLang="en-US" sz="8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/>
            <a:r>
              <a:rPr lang="en-US" altLang="ko-KR" dirty="0" smtClean="0">
                <a:ea typeface="맑은 고딕" pitchFamily="50" charset="-127"/>
              </a:rPr>
              <a:t>DATA STRUCTURE </a:t>
            </a:r>
            <a:endParaRPr lang="en-US" altLang="ko-KR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5504" y="216248"/>
            <a:ext cx="941472" cy="232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8413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COMPARISON </a:t>
            </a:r>
            <a:endParaRPr lang="en-US" dirty="0"/>
          </a:p>
        </p:txBody>
      </p:sp>
      <p:pic>
        <p:nvPicPr>
          <p:cNvPr id="8195" name="Picture 3"/>
          <p:cNvPicPr>
            <a:picLocks noGrp="1" noChangeAspect="1" noChangeArrowheads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19" b="1680"/>
          <a:stretch/>
        </p:blipFill>
        <p:spPr bwMode="auto">
          <a:xfrm>
            <a:off x="1619672" y="1059582"/>
            <a:ext cx="5544616" cy="3384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986381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idx="1"/>
          </p:nvPr>
        </p:nvSpPr>
        <p:spPr/>
      </p:sp>
      <p:sp>
        <p:nvSpPr>
          <p:cNvPr id="3" name="Rectangle 2"/>
          <p:cNvSpPr/>
          <p:nvPr/>
        </p:nvSpPr>
        <p:spPr>
          <a:xfrm>
            <a:off x="107504" y="483518"/>
            <a:ext cx="4392488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buFont typeface="Arial"/>
              <a:buChar char="•"/>
            </a:pPr>
            <a:r>
              <a:rPr lang="en-US" b="1" dirty="0" smtClean="0">
                <a:solidFill>
                  <a:srgbClr val="444444"/>
                </a:solidFill>
                <a:latin typeface="ubuntu"/>
              </a:rPr>
              <a:t>MAIN MODULES</a:t>
            </a:r>
          </a:p>
          <a:p>
            <a:pPr fontAlgn="base">
              <a:buFont typeface="Arial"/>
              <a:buChar char="•"/>
            </a:pPr>
            <a:r>
              <a:rPr lang="en-US" dirty="0" smtClean="0">
                <a:solidFill>
                  <a:srgbClr val="444444"/>
                </a:solidFill>
                <a:latin typeface="ubuntu"/>
              </a:rPr>
              <a:t>Human </a:t>
            </a:r>
            <a:r>
              <a:rPr lang="en-US" dirty="0">
                <a:solidFill>
                  <a:srgbClr val="444444"/>
                </a:solidFill>
                <a:latin typeface="ubuntu"/>
              </a:rPr>
              <a:t>Resource</a:t>
            </a:r>
          </a:p>
          <a:p>
            <a:pPr fontAlgn="base">
              <a:buFont typeface="Arial"/>
              <a:buChar char="•"/>
            </a:pPr>
            <a:r>
              <a:rPr lang="en-US" dirty="0">
                <a:solidFill>
                  <a:srgbClr val="444444"/>
                </a:solidFill>
                <a:latin typeface="ubuntu"/>
              </a:rPr>
              <a:t>Inventory</a:t>
            </a:r>
          </a:p>
          <a:p>
            <a:pPr fontAlgn="base">
              <a:buFont typeface="Arial"/>
              <a:buChar char="•"/>
            </a:pPr>
            <a:r>
              <a:rPr lang="en-US" dirty="0">
                <a:solidFill>
                  <a:srgbClr val="444444"/>
                </a:solidFill>
                <a:latin typeface="ubuntu"/>
              </a:rPr>
              <a:t>Sales &amp; Marketing</a:t>
            </a:r>
          </a:p>
          <a:p>
            <a:pPr fontAlgn="base">
              <a:buFont typeface="Arial"/>
              <a:buChar char="•"/>
            </a:pPr>
            <a:r>
              <a:rPr lang="en-US" dirty="0">
                <a:solidFill>
                  <a:srgbClr val="444444"/>
                </a:solidFill>
                <a:latin typeface="ubuntu"/>
              </a:rPr>
              <a:t>Purchase</a:t>
            </a:r>
          </a:p>
          <a:p>
            <a:pPr fontAlgn="base">
              <a:buFont typeface="Arial"/>
              <a:buChar char="•"/>
            </a:pPr>
            <a:r>
              <a:rPr lang="en-US" dirty="0">
                <a:solidFill>
                  <a:srgbClr val="444444"/>
                </a:solidFill>
                <a:latin typeface="ubuntu"/>
              </a:rPr>
              <a:t>Finance &amp; Accounting</a:t>
            </a:r>
          </a:p>
          <a:p>
            <a:pPr fontAlgn="base">
              <a:buFont typeface="Arial"/>
              <a:buChar char="•"/>
            </a:pPr>
            <a:r>
              <a:rPr lang="en-US" dirty="0">
                <a:solidFill>
                  <a:srgbClr val="444444"/>
                </a:solidFill>
                <a:latin typeface="ubuntu"/>
              </a:rPr>
              <a:t>Customer Relationship Management(CRM)</a:t>
            </a:r>
          </a:p>
          <a:p>
            <a:pPr fontAlgn="base">
              <a:buFont typeface="Arial"/>
              <a:buChar char="•"/>
            </a:pPr>
            <a:r>
              <a:rPr lang="en-US" dirty="0">
                <a:solidFill>
                  <a:srgbClr val="444444"/>
                </a:solidFill>
                <a:latin typeface="ubuntu"/>
              </a:rPr>
              <a:t>Engineering/ Production</a:t>
            </a:r>
          </a:p>
          <a:p>
            <a:pPr fontAlgn="base">
              <a:buFont typeface="Arial"/>
              <a:buChar char="•"/>
            </a:pPr>
            <a:r>
              <a:rPr lang="en-US" dirty="0">
                <a:solidFill>
                  <a:srgbClr val="444444"/>
                </a:solidFill>
                <a:latin typeface="ubuntu"/>
              </a:rPr>
              <a:t>Supply Chain Management (SCM)</a:t>
            </a:r>
            <a:endParaRPr lang="en-US" b="0" i="0" dirty="0">
              <a:solidFill>
                <a:srgbClr val="444444"/>
              </a:solidFill>
              <a:effectLst/>
              <a:latin typeface="ubuntu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1275606"/>
            <a:ext cx="3456384" cy="2232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06525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OUR MODULE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683568" y="1491630"/>
            <a:ext cx="208823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b="1" dirty="0" smtClean="0">
              <a:solidFill>
                <a:schemeClr val="bg1"/>
              </a:solidFill>
            </a:endParaRPr>
          </a:p>
          <a:p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 smtClean="0">
                <a:solidFill>
                  <a:schemeClr val="bg1"/>
                </a:solidFill>
              </a:rPr>
              <a:t>SUPLLIER </a:t>
            </a:r>
            <a:endParaRPr lang="en-US" b="1" dirty="0" smtClean="0">
              <a:solidFill>
                <a:schemeClr val="bg1"/>
              </a:solidFill>
            </a:endParaRPr>
          </a:p>
          <a:p>
            <a:r>
              <a:rPr lang="en-US" b="1" dirty="0" smtClean="0">
                <a:solidFill>
                  <a:schemeClr val="bg1"/>
                </a:solidFill>
              </a:rPr>
              <a:t>AND </a:t>
            </a:r>
            <a:r>
              <a:rPr lang="en-US" b="1" dirty="0">
                <a:solidFill>
                  <a:schemeClr val="bg1"/>
                </a:solidFill>
              </a:rPr>
              <a:t>CUSTOMER </a:t>
            </a:r>
            <a:endParaRPr lang="en-US" b="1" dirty="0" smtClean="0">
              <a:solidFill>
                <a:schemeClr val="bg1"/>
              </a:solidFill>
            </a:endParaRPr>
          </a:p>
          <a:p>
            <a:r>
              <a:rPr lang="en-US" b="1" dirty="0" smtClean="0">
                <a:solidFill>
                  <a:schemeClr val="bg1"/>
                </a:solidFill>
              </a:rPr>
              <a:t>DETAIL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72106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REQUIREMENTS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1619672" y="690016"/>
            <a:ext cx="6840760" cy="2313781"/>
          </a:xfrm>
        </p:spPr>
        <p:txBody>
          <a:bodyPr/>
          <a:lstStyle/>
          <a:p>
            <a:r>
              <a:rPr lang="en-US" dirty="0"/>
              <a:t>We want to be good customers to our suppliers, good providers to our customers and earn a profit at the same </a:t>
            </a:r>
            <a:r>
              <a:rPr lang="en-US" dirty="0" smtClean="0"/>
              <a:t>time</a:t>
            </a:r>
          </a:p>
          <a:p>
            <a:r>
              <a:rPr lang="en-US" dirty="0" smtClean="0"/>
              <a:t>All the details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02038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Main features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1619672" y="690016"/>
            <a:ext cx="6984776" cy="3537918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Insert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Add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Update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Delete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Meets all details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Customer requirements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Supplier and customer relationship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Customer future demand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Supplier demands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Full integrated environment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88514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Continued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1619672" y="690016"/>
            <a:ext cx="6912768" cy="2673821"/>
          </a:xfrm>
        </p:spPr>
        <p:txBody>
          <a:bodyPr/>
          <a:lstStyle/>
          <a:p>
            <a:r>
              <a:rPr lang="en-US" sz="3600" b="1" dirty="0" smtClean="0"/>
              <a:t>Now lets move toward the program and practical implementation of our module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28698663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4294967295"/>
          </p:nvPr>
        </p:nvSpPr>
        <p:spPr>
          <a:xfrm>
            <a:off x="2836962" y="2139702"/>
            <a:ext cx="3470076" cy="576063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altLang="ko-KR" sz="3600" dirty="0">
                <a:latin typeface="+mj-lt"/>
              </a:rPr>
              <a:t>Thank you</a:t>
            </a:r>
            <a:endParaRPr lang="ko-KR" altLang="en-US" sz="3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14559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4294967295"/>
          </p:nvPr>
        </p:nvSpPr>
        <p:spPr>
          <a:xfrm>
            <a:off x="2836888" y="1745754"/>
            <a:ext cx="3470076" cy="576063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Welcome!!</a:t>
            </a:r>
            <a:endParaRPr lang="ko-KR" altLang="en-US" sz="36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2836888" y="2321818"/>
            <a:ext cx="3463304" cy="825996"/>
          </a:xfrm>
          <a:prstGeom prst="rect">
            <a:avLst/>
          </a:prstGeom>
        </p:spPr>
        <p:txBody>
          <a:bodyPr/>
          <a:lstStyle/>
          <a:p>
            <a:pPr marL="0" lvl="0" indent="0" algn="ctr">
              <a:buNone/>
            </a:pP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ERP(ENTERPRISE  RESOURCE PLANNING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07452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SUBMITTED BY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1619672" y="690016"/>
            <a:ext cx="7200800" cy="2601814"/>
          </a:xfrm>
        </p:spPr>
        <p:txBody>
          <a:bodyPr/>
          <a:lstStyle/>
          <a:p>
            <a:r>
              <a:rPr lang="en-US" dirty="0" smtClean="0"/>
              <a:t>PAKIZA AMIR (0035)</a:t>
            </a:r>
          </a:p>
          <a:p>
            <a:r>
              <a:rPr lang="en-US" dirty="0" smtClean="0"/>
              <a:t>BILAL </a:t>
            </a:r>
            <a:r>
              <a:rPr lang="en-US" dirty="0" smtClean="0"/>
              <a:t>AHMED(0037)</a:t>
            </a:r>
            <a:endParaRPr lang="en-US" dirty="0" smtClean="0"/>
          </a:p>
          <a:p>
            <a:r>
              <a:rPr lang="en-US" dirty="0" smtClean="0"/>
              <a:t>SHEHRYAR MANSOOR(0003)</a:t>
            </a:r>
          </a:p>
          <a:p>
            <a:r>
              <a:rPr lang="en-US" dirty="0" smtClean="0"/>
              <a:t>ATEEQ QAISER(0018)</a:t>
            </a:r>
          </a:p>
          <a:p>
            <a:r>
              <a:rPr lang="en-US" dirty="0" smtClean="0"/>
              <a:t>ZEESHAN SALEEM(0019)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4452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SUBMITTED TO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308123" y="1131590"/>
            <a:ext cx="7200800" cy="1982316"/>
          </a:xfr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smtClean="0">
                <a:solidFill>
                  <a:schemeClr val="tx1"/>
                </a:solidFill>
              </a:rPr>
              <a:t>                                 </a:t>
            </a:r>
            <a:r>
              <a:rPr lang="en-US" dirty="0" smtClean="0">
                <a:solidFill>
                  <a:schemeClr val="tx1"/>
                </a:solidFill>
              </a:rPr>
              <a:t>PROF.SYED ALI SHAHID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99248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-57150"/>
            <a:ext cx="7524328" cy="5200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640486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Grp="1" noChangeAspect="1" noChangeArrowheads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67" b="3867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Grp="1" noChangeAspect="1" noChangeArrowheads="1"/>
          </p:cNvPicPr>
          <p:nvPr>
            <p:ph type="pic" idx="1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862" b="23407"/>
          <a:stretch/>
        </p:blipFill>
        <p:spPr bwMode="auto">
          <a:xfrm>
            <a:off x="5220072" y="0"/>
            <a:ext cx="3384000" cy="2556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207998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975652" y="242426"/>
            <a:ext cx="4844820" cy="3877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Goal of </a:t>
            </a:r>
            <a:r>
              <a:rPr lang="en-US" sz="2400" b="1" dirty="0" smtClean="0"/>
              <a:t>ERP</a:t>
            </a:r>
          </a:p>
          <a:p>
            <a:endParaRPr lang="en-US" sz="2400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The </a:t>
            </a:r>
            <a:r>
              <a:rPr lang="en-US" dirty="0"/>
              <a:t>goal of our enterprise is simply to get, keep, and grow customers</a:t>
            </a:r>
            <a:r>
              <a:rPr lang="en-US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/>
              <a:t>GET</a:t>
            </a:r>
            <a:r>
              <a:rPr lang="en-US" dirty="0"/>
              <a:t> </a:t>
            </a:r>
            <a:r>
              <a:rPr lang="en-US" dirty="0" smtClean="0"/>
              <a:t>Acquire </a:t>
            </a:r>
            <a:r>
              <a:rPr lang="en-US" dirty="0"/>
              <a:t>profitable </a:t>
            </a:r>
            <a:r>
              <a:rPr lang="en-US" dirty="0" smtClean="0"/>
              <a:t>customers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/>
              <a:t>KEEP</a:t>
            </a:r>
            <a:r>
              <a:rPr lang="en-US" dirty="0"/>
              <a:t> </a:t>
            </a:r>
            <a:r>
              <a:rPr lang="en-US" dirty="0" smtClean="0"/>
              <a:t>Retain </a:t>
            </a:r>
            <a:r>
              <a:rPr lang="en-US" dirty="0"/>
              <a:t>profitable customers longer.• Win back profitable customers</a:t>
            </a:r>
            <a:r>
              <a:rPr lang="en-US" dirty="0" smtClean="0"/>
              <a:t>•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 </a:t>
            </a:r>
            <a:r>
              <a:rPr lang="en-US" dirty="0"/>
              <a:t>Eliminate unprofitable </a:t>
            </a:r>
            <a:r>
              <a:rPr lang="en-US" dirty="0" smtClean="0"/>
              <a:t>customers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/>
              <a:t>GROW</a:t>
            </a:r>
            <a:r>
              <a:rPr lang="en-US" dirty="0"/>
              <a:t> </a:t>
            </a:r>
            <a:r>
              <a:rPr lang="en-US" dirty="0" smtClean="0"/>
              <a:t> </a:t>
            </a:r>
            <a:r>
              <a:rPr lang="en-US" dirty="0"/>
              <a:t>Up sell additional products in a solution• 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Cross </a:t>
            </a:r>
            <a:r>
              <a:rPr lang="en-US" dirty="0"/>
              <a:t>sell other products to customers• 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Reduce </a:t>
            </a:r>
            <a:r>
              <a:rPr lang="en-US" dirty="0"/>
              <a:t>service and operations cost.</a:t>
            </a:r>
          </a:p>
        </p:txBody>
      </p:sp>
    </p:spTree>
    <p:extLst>
      <p:ext uri="{BB962C8B-B14F-4D97-AF65-F5344CB8AC3E}">
        <p14:creationId xmlns:p14="http://schemas.microsoft.com/office/powerpoint/2010/main" val="7760086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Grp="1" noChangeAspect="1" noChangeArrowheads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519671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Grp="1" noChangeAspect="1" noChangeArrowheads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>
            <a:fillRect/>
          </a:stretch>
        </p:blipFill>
        <p:spPr bwMode="auto">
          <a:xfrm>
            <a:off x="323528" y="-164554"/>
            <a:ext cx="8244408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15277911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-COLOR-A28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EB494B"/>
      </a:accent1>
      <a:accent2>
        <a:srgbClr val="3F3F3F"/>
      </a:accent2>
      <a:accent3>
        <a:srgbClr val="EB494B"/>
      </a:accent3>
      <a:accent4>
        <a:srgbClr val="3F3F3F"/>
      </a:accent4>
      <a:accent5>
        <a:srgbClr val="EB494B"/>
      </a:accent5>
      <a:accent6>
        <a:srgbClr val="3F3F3F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tents Slide Master">
  <a:themeElements>
    <a:clrScheme name="ALLPPT-COLOR-A28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EB494B"/>
      </a:accent1>
      <a:accent2>
        <a:srgbClr val="3F3F3F"/>
      </a:accent2>
      <a:accent3>
        <a:srgbClr val="EB494B"/>
      </a:accent3>
      <a:accent4>
        <a:srgbClr val="3F3F3F"/>
      </a:accent4>
      <a:accent5>
        <a:srgbClr val="EB494B"/>
      </a:accent5>
      <a:accent6>
        <a:srgbClr val="3F3F3F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>
            <a:lumMod val="75000"/>
            <a:lumOff val="25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Section Break Slide Master">
  <a:themeElements>
    <a:clrScheme name="ALLPPT-COLOR-A28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EB494B"/>
      </a:accent1>
      <a:accent2>
        <a:srgbClr val="3F3F3F"/>
      </a:accent2>
      <a:accent3>
        <a:srgbClr val="EB494B"/>
      </a:accent3>
      <a:accent4>
        <a:srgbClr val="3F3F3F"/>
      </a:accent4>
      <a:accent5>
        <a:srgbClr val="EB494B"/>
      </a:accent5>
      <a:accent6>
        <a:srgbClr val="3F3F3F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2863</TotalTime>
  <Words>192</Words>
  <Application>Microsoft Office PowerPoint</Application>
  <PresentationFormat>On-screen Show (16:9)</PresentationFormat>
  <Paragraphs>56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Arial Unicode MS</vt:lpstr>
      <vt:lpstr>맑은 고딕</vt:lpstr>
      <vt:lpstr>Arial</vt:lpstr>
      <vt:lpstr>Calibri</vt:lpstr>
      <vt:lpstr>ubuntu</vt:lpstr>
      <vt:lpstr>Cover and End Slide Master</vt:lpstr>
      <vt:lpstr>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GoogleSlidesPPT.com;Allppt.com</dc:creator>
  <cp:lastModifiedBy>Bilal Ahmed</cp:lastModifiedBy>
  <cp:revision>110</cp:revision>
  <dcterms:created xsi:type="dcterms:W3CDTF">2016-12-05T23:26:54Z</dcterms:created>
  <dcterms:modified xsi:type="dcterms:W3CDTF">2018-07-13T21:09:17Z</dcterms:modified>
</cp:coreProperties>
</file>